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9" r:id="rId4"/>
    <p:sldId id="260" r:id="rId5"/>
    <p:sldId id="261" r:id="rId6"/>
    <p:sldId id="262" r:id="rId7"/>
    <p:sldId id="258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3" autoAdjust="0"/>
    <p:restoredTop sz="94660"/>
  </p:normalViewPr>
  <p:slideViewPr>
    <p:cSldViewPr snapToGrid="0">
      <p:cViewPr varScale="1">
        <p:scale>
          <a:sx n="62" d="100"/>
          <a:sy n="62" d="100"/>
        </p:scale>
        <p:origin x="79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D4DB75-C5D1-491E-BC9B-E860DF62F157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DC15B9-478B-4C28-9966-6FA61F864F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026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C15B9-478B-4C28-9966-6FA61F864F6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748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C15B9-478B-4C28-9966-6FA61F864F6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019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C15B9-478B-4C28-9966-6FA61F864F6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9136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0780E8-8B02-4440-8A70-269FAFA08A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E674CB4-F959-4415-A28B-C38FF55909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3D55F8-8718-484E-B521-237E29777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CC0B7-C45C-4AE8-B577-053EAFC100A4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2047A2-EB5B-45D3-A163-521DF3C9D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90FF41-681A-4003-B52A-21A897601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254AC-21D4-4A95-8394-5775E4E30B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348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1AF782-3FF4-431C-B4B8-B0748CFC5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CF24DB1-D922-418A-B5AE-D0E8374988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5574B9-4E00-40EE-80CE-2A949F954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CC0B7-C45C-4AE8-B577-053EAFC100A4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C44A89-AF8E-41BE-8FE1-0CAF84C8A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E2BBF4-8CF1-41F8-97FA-06395EB03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254AC-21D4-4A95-8394-5775E4E30B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164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90E398A-2092-4E84-B57A-BE4AD105C5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44859B3-AAC2-4847-9243-4D6FD96CE5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8FE7E9-501C-4C8D-B4C1-A85E183EE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CC0B7-C45C-4AE8-B577-053EAFC100A4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DE6438-56B5-4FF5-86CF-6A7237A8C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BD15FD-ED61-4948-96EF-FF4A02683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254AC-21D4-4A95-8394-5775E4E30B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686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480D41-C5ED-4E71-8DB0-51711191D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395B05-8D43-4F59-89FE-BC4A235B7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715C82-8274-4FB5-84DE-FA611504B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CC0B7-C45C-4AE8-B577-053EAFC100A4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7E9F98-5757-4F3F-96F1-3EF851DDE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FE94AD-7B58-4872-A5B8-A210E0117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254AC-21D4-4A95-8394-5775E4E30B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014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8143FE-F732-4F35-AE68-8934C29A1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42B22C-72B1-4295-B290-BBA90B307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396FCD-568D-478F-AA12-B1A0D448A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CC0B7-C45C-4AE8-B577-053EAFC100A4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513F64-83EF-4691-8178-5BD96B334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96586E-3DDF-466B-A998-4344AAB47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254AC-21D4-4A95-8394-5775E4E30B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0656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3676CA-608F-4F5F-8CE9-A87671EC7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7D9796-0BD0-44FE-8483-B487024CAE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68CB47B-4670-4067-8282-D59A699C4C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87436E6-002B-4854-B201-9A1C743E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CC0B7-C45C-4AE8-B577-053EAFC100A4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C713DE-7AD8-456F-974B-F9813C225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7FAF28-F483-44AA-874C-0367D690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254AC-21D4-4A95-8394-5775E4E30B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659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50800D-2568-4D63-A147-4C793581E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D9E72E-B68F-4E66-97DC-A0522FA3C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4987BA1-E5A6-48BF-8AF9-371513B0F5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FC53777-D54D-4CFA-A7E7-837527573C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F94EACC-6737-4285-A697-6DDCD3EE7E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5E4EADC-79E0-4890-865F-FD2B05C31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CC0B7-C45C-4AE8-B577-053EAFC100A4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CB935EA-064D-4C21-90EE-79C3B7D2F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8DAAEBC-731B-420F-B98B-39C752208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254AC-21D4-4A95-8394-5775E4E30B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277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E4FA2F-2F6E-4876-BA64-3246FAA4C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21A2BAE-2C5F-4163-9614-351303DD8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CC0B7-C45C-4AE8-B577-053EAFC100A4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06E5586-563C-468D-B870-E820546E4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C060628-54DA-40A4-B4BB-4A5507ACB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254AC-21D4-4A95-8394-5775E4E30B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500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7B7E549-F454-48D5-AD4A-38DED3A2E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CC0B7-C45C-4AE8-B577-053EAFC100A4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89BA52D-9FF9-4AAB-BAA1-40A36B894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08117E-F164-46C6-8A49-9CB0699CD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254AC-21D4-4A95-8394-5775E4E30B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719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E3D6D8-618B-41CA-8A30-B498D0A67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46E4B7-A6A1-444A-8AA8-F4781D9F5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A1CF240-2EE3-4B4E-8A2B-AAA9ECF983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5EA7F54-12E2-40EA-86E3-F1AEFA2D6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CC0B7-C45C-4AE8-B577-053EAFC100A4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266D42-16D4-41B1-B596-35D070CDE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1C9B8D-BEC2-4034-A689-22DE11F8A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254AC-21D4-4A95-8394-5775E4E30B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277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1B7BBE-7BC0-4C1C-9CDD-0687099BB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1D63B1E-536F-41BC-8A30-77FEF7CAFC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0F1844D-0646-4DBC-81A6-49DBD0FF5A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E0C6F4-68E1-4785-BCA5-54A76A7E7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CC0B7-C45C-4AE8-B577-053EAFC100A4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16C4CED-5CC7-4D77-A1EC-4322629A4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66F3F8-D453-489E-B32F-CFE14F5E2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254AC-21D4-4A95-8394-5775E4E30B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922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850C2B2-DAB7-4422-AD8A-68ABD691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453BD9-9413-47BE-8F50-FEB957853C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C94CD2-E108-4359-B0CD-3931E04732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CC0B7-C45C-4AE8-B577-053EAFC100A4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1F2E8D-DE0E-41C2-A925-C605F66735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E0A4D6-7A72-45A3-9657-73E9CF75A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254AC-21D4-4A95-8394-5775E4E30B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031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13" Type="http://schemas.openxmlformats.org/officeDocument/2006/relationships/image" Target="../media/image8.png"/><Relationship Id="rId3" Type="http://schemas.openxmlformats.org/officeDocument/2006/relationships/audio" Target="../media/audio1.wav"/><Relationship Id="rId7" Type="http://schemas.openxmlformats.org/officeDocument/2006/relationships/image" Target="../media/image3.jpg"/><Relationship Id="rId12" Type="http://schemas.openxmlformats.org/officeDocument/2006/relationships/image" Target="../media/image7.png"/><Relationship Id="rId17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11" Type="http://schemas.openxmlformats.org/officeDocument/2006/relationships/image" Target="../media/image6.png"/><Relationship Id="rId5" Type="http://schemas.openxmlformats.org/officeDocument/2006/relationships/image" Target="../media/image1.jpg"/><Relationship Id="rId15" Type="http://schemas.openxmlformats.org/officeDocument/2006/relationships/image" Target="../media/image10.png"/><Relationship Id="rId10" Type="http://schemas.microsoft.com/office/2007/relationships/hdphoto" Target="../media/hdphoto1.wdp"/><Relationship Id="rId4" Type="http://schemas.openxmlformats.org/officeDocument/2006/relationships/audio" Target="../media/audio2.wav"/><Relationship Id="rId9" Type="http://schemas.openxmlformats.org/officeDocument/2006/relationships/image" Target="../media/image5.png"/><Relationship Id="rId1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5.pn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10" Type="http://schemas.openxmlformats.org/officeDocument/2006/relationships/image" Target="../media/image21.jpeg"/><Relationship Id="rId4" Type="http://schemas.microsoft.com/office/2007/relationships/hdphoto" Target="../media/hdphoto3.wdp"/><Relationship Id="rId9" Type="http://schemas.openxmlformats.org/officeDocument/2006/relationships/image" Target="../media/image20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microsoft.com/office/2007/relationships/hdphoto" Target="../media/hdphoto3.wdp"/><Relationship Id="rId7" Type="http://schemas.openxmlformats.org/officeDocument/2006/relationships/hyperlink" Target="https://arcadespot.com/game/galaxian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gif"/><Relationship Id="rId4" Type="http://schemas.openxmlformats.org/officeDocument/2006/relationships/image" Target="../media/image2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7" Type="http://schemas.openxmlformats.org/officeDocument/2006/relationships/image" Target="../media/image34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2.png"/><Relationship Id="rId4" Type="http://schemas.openxmlformats.org/officeDocument/2006/relationships/image" Target="../media/image33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CC21552F-92E6-4B80-AFD3-B411D9FAB739}"/>
              </a:ext>
            </a:extLst>
          </p:cNvPr>
          <p:cNvSpPr/>
          <p:nvPr/>
        </p:nvSpPr>
        <p:spPr>
          <a:xfrm>
            <a:off x="0" y="7509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93253379-5608-4147-B25F-0EAFECBE96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8395" y="15018"/>
            <a:ext cx="7315199" cy="6857999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9F81F7B6-E641-402C-87EC-EA8C635CF6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8394" y="7510"/>
            <a:ext cx="7315198" cy="6857999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F22EC06D-6923-4035-BF3C-175BC72162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8393" y="15017"/>
            <a:ext cx="7315201" cy="685800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E38557C0-FA5F-4231-BA24-0396A2AE1D3F}"/>
              </a:ext>
            </a:extLst>
          </p:cNvPr>
          <p:cNvSpPr/>
          <p:nvPr/>
        </p:nvSpPr>
        <p:spPr>
          <a:xfrm>
            <a:off x="4718045" y="5407268"/>
            <a:ext cx="2755902" cy="90819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 descr="图片包含 游戏机, 画&#10;&#10;描述已自动生成">
            <a:extLst>
              <a:ext uri="{FF2B5EF4-FFF2-40B4-BE49-F238E27FC236}">
                <a16:creationId xmlns:a16="http://schemas.microsoft.com/office/drawing/2014/main" id="{C8C0CF50-2F44-4639-9731-4657B45FF3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575" y="6858000"/>
            <a:ext cx="1720850" cy="1181100"/>
          </a:xfrm>
          <a:prstGeom prst="rect">
            <a:avLst/>
          </a:prstGeom>
        </p:spPr>
      </p:pic>
      <p:pic>
        <p:nvPicPr>
          <p:cNvPr id="34" name="图片 33" descr="图片包含 游戏机, 物体, 画, 桌子&#10;&#10;描述已自动生成">
            <a:extLst>
              <a:ext uri="{FF2B5EF4-FFF2-40B4-BE49-F238E27FC236}">
                <a16:creationId xmlns:a16="http://schemas.microsoft.com/office/drawing/2014/main" id="{ACE371C1-5CAD-4365-AAEB-7CC16A1C5E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820" y="-1222080"/>
            <a:ext cx="668360" cy="66836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25105DE-5EFA-4EB3-8DDC-36110E6D415B}"/>
              </a:ext>
            </a:extLst>
          </p:cNvPr>
          <p:cNvSpPr/>
          <p:nvPr/>
        </p:nvSpPr>
        <p:spPr>
          <a:xfrm>
            <a:off x="5846229" y="5552440"/>
            <a:ext cx="499533" cy="2204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 descr="图片包含 游戏机, 笔记本, 电脑, 黑暗&#10;&#10;描述已自动生成">
            <a:extLst>
              <a:ext uri="{FF2B5EF4-FFF2-40B4-BE49-F238E27FC236}">
                <a16:creationId xmlns:a16="http://schemas.microsoft.com/office/drawing/2014/main" id="{EAE22BBC-C5E6-4D56-B707-03F3F55896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954408" y="5605463"/>
            <a:ext cx="283176" cy="160863"/>
          </a:xfrm>
          <a:prstGeom prst="rect">
            <a:avLst/>
          </a:prstGeom>
        </p:spPr>
      </p:pic>
      <p:pic>
        <p:nvPicPr>
          <p:cNvPr id="4" name="图片 3" descr="图片包含 游戏机, 画&#10;&#10;描述已自动生成">
            <a:extLst>
              <a:ext uri="{FF2B5EF4-FFF2-40B4-BE49-F238E27FC236}">
                <a16:creationId xmlns:a16="http://schemas.microsoft.com/office/drawing/2014/main" id="{3B716924-BDB2-4DFC-B406-4EDF78DB9C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406" y="2120390"/>
            <a:ext cx="831188" cy="764311"/>
          </a:xfrm>
          <a:prstGeom prst="rect">
            <a:avLst/>
          </a:prstGeom>
        </p:spPr>
      </p:pic>
      <p:pic>
        <p:nvPicPr>
          <p:cNvPr id="7" name="图片 6" descr="图片包含 游戏机, 画&#10;&#10;描述已自动生成">
            <a:extLst>
              <a:ext uri="{FF2B5EF4-FFF2-40B4-BE49-F238E27FC236}">
                <a16:creationId xmlns:a16="http://schemas.microsoft.com/office/drawing/2014/main" id="{1FD492D8-5576-4C1A-A2F7-E21BB64FF1C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405" y="2150208"/>
            <a:ext cx="831188" cy="764312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877085BC-3642-4883-AD88-A6F23F27A500}"/>
              </a:ext>
            </a:extLst>
          </p:cNvPr>
          <p:cNvSpPr/>
          <p:nvPr/>
        </p:nvSpPr>
        <p:spPr>
          <a:xfrm>
            <a:off x="4718045" y="4945286"/>
            <a:ext cx="2755902" cy="4178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图片包含 游戏机, 物体, 画, 桌子&#10;&#10;描述已自动生成">
            <a:extLst>
              <a:ext uri="{FF2B5EF4-FFF2-40B4-BE49-F238E27FC236}">
                <a16:creationId xmlns:a16="http://schemas.microsoft.com/office/drawing/2014/main" id="{8347D184-1463-4AC8-930E-DBA48065895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878" y="2160289"/>
            <a:ext cx="792715" cy="820530"/>
          </a:xfrm>
          <a:prstGeom prst="rect">
            <a:avLst/>
          </a:prstGeom>
        </p:spPr>
      </p:pic>
      <p:pic>
        <p:nvPicPr>
          <p:cNvPr id="11" name="图片 10" descr="图片包含 游戏机, 物体, 桌子, 画&#10;&#10;描述已自动生成">
            <a:extLst>
              <a:ext uri="{FF2B5EF4-FFF2-40B4-BE49-F238E27FC236}">
                <a16:creationId xmlns:a16="http://schemas.microsoft.com/office/drawing/2014/main" id="{6D9B890E-8502-4A5B-A1E1-247FDE248A4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754" y="2142699"/>
            <a:ext cx="874491" cy="86245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1A5B72A-5DE1-404D-AB17-B04F0D1FEB91}"/>
              </a:ext>
            </a:extLst>
          </p:cNvPr>
          <p:cNvSpPr/>
          <p:nvPr/>
        </p:nvSpPr>
        <p:spPr>
          <a:xfrm>
            <a:off x="5718878" y="2180189"/>
            <a:ext cx="818147" cy="7796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 descr="图片包含 游戏机, 画&#10;&#10;描述已自动生成">
            <a:extLst>
              <a:ext uri="{FF2B5EF4-FFF2-40B4-BE49-F238E27FC236}">
                <a16:creationId xmlns:a16="http://schemas.microsoft.com/office/drawing/2014/main" id="{5149A537-896C-4548-B226-547001E00EA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1515" y="1564627"/>
            <a:ext cx="12760503" cy="3835132"/>
          </a:xfrm>
          <a:prstGeom prst="rect">
            <a:avLst/>
          </a:prstGeom>
        </p:spPr>
      </p:pic>
      <p:pic>
        <p:nvPicPr>
          <p:cNvPr id="5" name="图片 4" descr="图片包含 游戏机, 画&#10;&#10;描述已自动生成">
            <a:extLst>
              <a:ext uri="{FF2B5EF4-FFF2-40B4-BE49-F238E27FC236}">
                <a16:creationId xmlns:a16="http://schemas.microsoft.com/office/drawing/2014/main" id="{629E127F-3EE7-4361-A673-3834015E382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743" y="1630057"/>
            <a:ext cx="5296499" cy="297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3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rack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 0.49722 " pathEditMode="relative" rAng="0" ptsTypes="AA">
                                      <p:cBhvr>
                                        <p:cTn id="23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861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5533 L 0 -0.19467 " pathEditMode="relative" rAng="0" ptsTypes="AA">
                                      <p:cBhvr>
                                        <p:cTn id="25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500"/>
                            </p:stCondLst>
                            <p:childTnLst>
                              <p:par>
                                <p:cTn id="3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81481E-6 L 0 -0.42176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088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rack8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1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16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31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46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96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" grpId="0" animBg="1"/>
      <p:bldP spid="2" grpId="1" animBg="1"/>
      <p:bldP spid="39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BABB58-3E24-4C38-BD3B-961DAB8C9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632" y="0"/>
            <a:ext cx="10515600" cy="1325563"/>
          </a:xfrm>
        </p:spPr>
        <p:txBody>
          <a:bodyPr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内容占位符 4" descr="图片包含 物体, 游戏机, 钟表, 屏幕&#10;&#10;描述已自动生成">
            <a:extLst>
              <a:ext uri="{FF2B5EF4-FFF2-40B4-BE49-F238E27FC236}">
                <a16:creationId xmlns:a16="http://schemas.microsoft.com/office/drawing/2014/main" id="{8683C43D-6BCC-4863-B6F0-0FD52AF6D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108" y="129353"/>
            <a:ext cx="1905098" cy="1066855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CAD279E-2E4C-4FC0-8D3F-23A9B0FEEA98}"/>
              </a:ext>
            </a:extLst>
          </p:cNvPr>
          <p:cNvSpPr txBox="1"/>
          <p:nvPr/>
        </p:nvSpPr>
        <p:spPr>
          <a:xfrm>
            <a:off x="958121" y="1606357"/>
            <a:ext cx="8196549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Team Roles</a:t>
            </a:r>
          </a:p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Members’ team roles allocation.</a:t>
            </a:r>
          </a:p>
          <a:p>
            <a:endParaRPr lang="en-US" altLang="zh-CN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Proposed approach</a:t>
            </a:r>
          </a:p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How to develop this project, platform, language and library.</a:t>
            </a:r>
          </a:p>
          <a:p>
            <a:endParaRPr lang="en-US" altLang="zh-CN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Technical analysis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	Specific problems and solutions, technique point of developing.</a:t>
            </a:r>
          </a:p>
          <a:p>
            <a:endParaRPr lang="en-US" altLang="zh-CN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Team skills</a:t>
            </a:r>
          </a:p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Why choose us? Our skills and experience.</a:t>
            </a:r>
          </a:p>
          <a:p>
            <a:endParaRPr lang="en-US" altLang="zh-CN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What we have covered today.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AE4BD62-7B96-438C-AD8C-9CB1AE2B395E}"/>
              </a:ext>
            </a:extLst>
          </p:cNvPr>
          <p:cNvSpPr txBox="1"/>
          <p:nvPr/>
        </p:nvSpPr>
        <p:spPr>
          <a:xfrm>
            <a:off x="9355283" y="5402504"/>
            <a:ext cx="212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Galaxian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outline”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 descr="图片包含 游戏机&#10;&#10;描述已自动生成">
            <a:extLst>
              <a:ext uri="{FF2B5EF4-FFF2-40B4-BE49-F238E27FC236}">
                <a16:creationId xmlns:a16="http://schemas.microsoft.com/office/drawing/2014/main" id="{8FD4C191-BE7C-44B8-867D-DAAB9196F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670" y="2069631"/>
            <a:ext cx="2527979" cy="319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67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03F457-3F69-4E8E-894D-CD8316986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634" y="0"/>
            <a:ext cx="10515600" cy="1325563"/>
          </a:xfrm>
        </p:spPr>
        <p:txBody>
          <a:bodyPr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Team roles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7A3380D-717A-4ADB-AAF2-27D829DC9325}"/>
              </a:ext>
            </a:extLst>
          </p:cNvPr>
          <p:cNvSpPr txBox="1"/>
          <p:nvPr/>
        </p:nvSpPr>
        <p:spPr>
          <a:xfrm>
            <a:off x="2803477" y="1568179"/>
            <a:ext cx="2695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Kejia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Wu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Team Leader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073CFCE-EEA1-443A-8757-BC8DC9C079F8}"/>
              </a:ext>
            </a:extLst>
          </p:cNvPr>
          <p:cNvSpPr txBox="1"/>
          <p:nvPr/>
        </p:nvSpPr>
        <p:spPr>
          <a:xfrm>
            <a:off x="2803477" y="3570898"/>
            <a:ext cx="2894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Nicole </a:t>
            </a:r>
            <a:r>
              <a:rPr lang="en-US" altLang="zh-CN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Millinship</a:t>
            </a:r>
            <a:endParaRPr lang="en-US" altLang="zh-CN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Team Administrator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B436AC0-2E3D-4C5B-9C01-C337F001BF65}"/>
              </a:ext>
            </a:extLst>
          </p:cNvPr>
          <p:cNvSpPr txBox="1"/>
          <p:nvPr/>
        </p:nvSpPr>
        <p:spPr>
          <a:xfrm>
            <a:off x="2803477" y="5541135"/>
            <a:ext cx="2695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Gurjyot</a:t>
            </a:r>
            <a:r>
              <a:rPr lang="en-US" altLang="zh-CN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Kaur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Git Master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7C3313C-D317-4711-AFFA-CEEFE883CFD6}"/>
              </a:ext>
            </a:extLst>
          </p:cNvPr>
          <p:cNvSpPr txBox="1"/>
          <p:nvPr/>
        </p:nvSpPr>
        <p:spPr>
          <a:xfrm>
            <a:off x="7890298" y="1785326"/>
            <a:ext cx="2695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Tasnuva</a:t>
            </a:r>
            <a:r>
              <a:rPr lang="en-US" altLang="zh-CN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Tajin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CCCBFD1-D4D2-4ED3-A3FE-94250EABE104}"/>
              </a:ext>
            </a:extLst>
          </p:cNvPr>
          <p:cNvSpPr txBox="1"/>
          <p:nvPr/>
        </p:nvSpPr>
        <p:spPr>
          <a:xfrm>
            <a:off x="7890298" y="3755563"/>
            <a:ext cx="2695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Liam </a:t>
            </a:r>
            <a:r>
              <a:rPr lang="en-US" altLang="zh-CN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Orrill</a:t>
            </a:r>
            <a:endParaRPr lang="en-US" altLang="zh-CN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520934B-A7DF-4079-995B-25D21F6BAAFF}"/>
              </a:ext>
            </a:extLst>
          </p:cNvPr>
          <p:cNvSpPr txBox="1"/>
          <p:nvPr/>
        </p:nvSpPr>
        <p:spPr>
          <a:xfrm>
            <a:off x="7890298" y="5725800"/>
            <a:ext cx="2695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Xuanhao</a:t>
            </a:r>
            <a:r>
              <a:rPr lang="en-US" altLang="zh-CN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</a:t>
            </a:r>
          </a:p>
        </p:txBody>
      </p:sp>
      <p:pic>
        <p:nvPicPr>
          <p:cNvPr id="23" name="图片 22" descr="图片包含 物体, 游戏机, 钟表&#10;&#10;描述已自动生成">
            <a:extLst>
              <a:ext uri="{FF2B5EF4-FFF2-40B4-BE49-F238E27FC236}">
                <a16:creationId xmlns:a16="http://schemas.microsoft.com/office/drawing/2014/main" id="{09B90BE0-BCEE-4210-B3BD-E455C44A3C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212" y="129353"/>
            <a:ext cx="1905098" cy="1066855"/>
          </a:xfrm>
          <a:prstGeom prst="rect">
            <a:avLst/>
          </a:prstGeom>
        </p:spPr>
      </p:pic>
      <p:pic>
        <p:nvPicPr>
          <p:cNvPr id="5" name="图片 4" descr="穿着黑色衣服的男孩&#10;&#10;描述已自动生成">
            <a:extLst>
              <a:ext uri="{FF2B5EF4-FFF2-40B4-BE49-F238E27FC236}">
                <a16:creationId xmlns:a16="http://schemas.microsoft.com/office/drawing/2014/main" id="{A18DECBB-52A6-4DD1-BA4C-ED2BEEAF2A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510" y="3200746"/>
            <a:ext cx="1295148" cy="1571302"/>
          </a:xfrm>
          <a:prstGeom prst="rect">
            <a:avLst/>
          </a:prstGeom>
        </p:spPr>
      </p:pic>
      <p:pic>
        <p:nvPicPr>
          <p:cNvPr id="13" name="图片 12" descr="男人戴着眼镜看着前面&#10;&#10;描述已自动生成">
            <a:extLst>
              <a:ext uri="{FF2B5EF4-FFF2-40B4-BE49-F238E27FC236}">
                <a16:creationId xmlns:a16="http://schemas.microsoft.com/office/drawing/2014/main" id="{3DCB8363-86AB-447A-8B1E-D4976C0704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510" y="5161939"/>
            <a:ext cx="1295148" cy="1589390"/>
          </a:xfrm>
          <a:prstGeom prst="rect">
            <a:avLst/>
          </a:prstGeom>
        </p:spPr>
      </p:pic>
      <p:pic>
        <p:nvPicPr>
          <p:cNvPr id="15" name="图片 14" descr="黑色头发的人&#10;&#10;描述已自动生成">
            <a:extLst>
              <a:ext uri="{FF2B5EF4-FFF2-40B4-BE49-F238E27FC236}">
                <a16:creationId xmlns:a16="http://schemas.microsoft.com/office/drawing/2014/main" id="{3D32F3E7-5B2D-44D0-8BB2-1E2077964C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511" y="1188042"/>
            <a:ext cx="1295147" cy="1651944"/>
          </a:xfrm>
          <a:prstGeom prst="rect">
            <a:avLst/>
          </a:prstGeom>
        </p:spPr>
      </p:pic>
      <p:pic>
        <p:nvPicPr>
          <p:cNvPr id="22" name="图片 21" descr="穿着红色衣服戴着眼镜的人&#10;&#10;描述已自动生成">
            <a:extLst>
              <a:ext uri="{FF2B5EF4-FFF2-40B4-BE49-F238E27FC236}">
                <a16:creationId xmlns:a16="http://schemas.microsoft.com/office/drawing/2014/main" id="{E2CDBE17-7F66-4B32-AA9F-5CE44CCAD7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078" y="1221466"/>
            <a:ext cx="1295148" cy="158818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D5101D9-FDFD-4348-9BA7-BAD91A96DB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4238" y="3103964"/>
            <a:ext cx="1303199" cy="1737599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C8ACD9B-DA49-41A3-AC73-FC7C3B2C20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1917" y="5163145"/>
            <a:ext cx="1247469" cy="158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941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75C62-050A-4FEB-BDFD-99FA234F8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64" y="0"/>
            <a:ext cx="10515600" cy="1325563"/>
          </a:xfrm>
        </p:spPr>
        <p:txBody>
          <a:bodyPr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Proposed approach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 descr="图片包含 物体, 游戏机, 钟表&#10;&#10;描述已自动生成">
            <a:extLst>
              <a:ext uri="{FF2B5EF4-FFF2-40B4-BE49-F238E27FC236}">
                <a16:creationId xmlns:a16="http://schemas.microsoft.com/office/drawing/2014/main" id="{B92AE3E9-D5E0-4363-AE0B-506C30B6E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240" y="129353"/>
            <a:ext cx="1905098" cy="106685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702DEB0-0A49-4F02-9643-C01B7201B682}"/>
              </a:ext>
            </a:extLst>
          </p:cNvPr>
          <p:cNvSpPr txBox="1"/>
          <p:nvPr/>
        </p:nvSpPr>
        <p:spPr>
          <a:xfrm>
            <a:off x="576861" y="2816544"/>
            <a:ext cx="7130265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Programming language ( 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C++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0" lvl="2" indent="-457200">
              <a:buFont typeface="+mj-lt"/>
              <a:buAutoNum type="arabicPeriod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High performance;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Stable in long-term operation;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Slightly challenging;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Java relies on libraries.</a:t>
            </a:r>
          </a:p>
          <a:p>
            <a:pPr marL="1714500" lvl="3" indent="-3429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55C356D-0FDA-4D15-B5F5-1AC27B5C602E}"/>
              </a:ext>
            </a:extLst>
          </p:cNvPr>
          <p:cNvSpPr txBox="1"/>
          <p:nvPr/>
        </p:nvSpPr>
        <p:spPr>
          <a:xfrm>
            <a:off x="576862" y="4878000"/>
            <a:ext cx="713026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Libraries and reliance ( 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SFML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):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0" lvl="2" indent="-457200">
              <a:buFont typeface="+mj-lt"/>
              <a:buAutoNum type="arabicPeriod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Convenient installation (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CMake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);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Light, easy to learn ( SFML &lt;=&gt; GLFW );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Project requirement ( SFML &lt;=&gt; Qt / Unity ).</a:t>
            </a:r>
          </a:p>
          <a:p>
            <a:pPr marL="1714500" lvl="3" indent="-342900">
              <a:buFont typeface="+mj-lt"/>
              <a:buAutoNum type="arabicPeriod"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B2C63DB-FE48-4707-96A9-EB1A6C20EE4D}"/>
              </a:ext>
            </a:extLst>
          </p:cNvPr>
          <p:cNvSpPr txBox="1"/>
          <p:nvPr/>
        </p:nvSpPr>
        <p:spPr>
          <a:xfrm>
            <a:off x="576861" y="1407756"/>
            <a:ext cx="652409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Programming platform ( 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):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0" lvl="2" indent="-457200">
              <a:buFont typeface="+mj-lt"/>
              <a:buAutoNum type="arabicPeriod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Popular in our team;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Easy maintained.</a:t>
            </a:r>
          </a:p>
        </p:txBody>
      </p:sp>
      <p:pic>
        <p:nvPicPr>
          <p:cNvPr id="12" name="图片 11" descr="图片包含 游戏机, 画, 盘子&#10;&#10;描述已自动生成">
            <a:extLst>
              <a:ext uri="{FF2B5EF4-FFF2-40B4-BE49-F238E27FC236}">
                <a16:creationId xmlns:a16="http://schemas.microsoft.com/office/drawing/2014/main" id="{882CFFD6-EE3C-48D8-861D-F956BF0F55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176" y="4562085"/>
            <a:ext cx="4223088" cy="1278040"/>
          </a:xfrm>
          <a:prstGeom prst="rect">
            <a:avLst/>
          </a:prstGeom>
        </p:spPr>
      </p:pic>
      <p:pic>
        <p:nvPicPr>
          <p:cNvPr id="14" name="图片 13" descr="图片包含 游戏机, 画&#10;&#10;描述已自动生成">
            <a:extLst>
              <a:ext uri="{FF2B5EF4-FFF2-40B4-BE49-F238E27FC236}">
                <a16:creationId xmlns:a16="http://schemas.microsoft.com/office/drawing/2014/main" id="{AF9441BE-5290-4B05-9E6B-7275B4C9BA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401" y="3067238"/>
            <a:ext cx="3219450" cy="1419225"/>
          </a:xfrm>
          <a:prstGeom prst="rect">
            <a:avLst/>
          </a:prstGeom>
        </p:spPr>
      </p:pic>
      <p:pic>
        <p:nvPicPr>
          <p:cNvPr id="16" name="图片 15" descr="图片包含 游戏机, 画&#10;&#10;描述已自动生成">
            <a:extLst>
              <a:ext uri="{FF2B5EF4-FFF2-40B4-BE49-F238E27FC236}">
                <a16:creationId xmlns:a16="http://schemas.microsoft.com/office/drawing/2014/main" id="{5BC9D791-DC21-4398-90EA-D0C96C4826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915" y="2038698"/>
            <a:ext cx="1849436" cy="1849436"/>
          </a:xfrm>
          <a:prstGeom prst="rect">
            <a:avLst/>
          </a:prstGeom>
        </p:spPr>
      </p:pic>
      <p:pic>
        <p:nvPicPr>
          <p:cNvPr id="18" name="图片 17" descr="图片包含 游戏机, 画&#10;&#10;描述已自动生成">
            <a:extLst>
              <a:ext uri="{FF2B5EF4-FFF2-40B4-BE49-F238E27FC236}">
                <a16:creationId xmlns:a16="http://schemas.microsoft.com/office/drawing/2014/main" id="{E11798B8-894D-4793-AE09-107A257BC5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965" y="1069151"/>
            <a:ext cx="2941638" cy="145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777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E97ACA-EECE-4DAA-B2EF-04F7BECEB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411" y="18255"/>
            <a:ext cx="10515600" cy="1325563"/>
          </a:xfrm>
        </p:spPr>
        <p:txBody>
          <a:bodyPr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Technical analysis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内容占位符 4" descr="图片包含 物体, 游戏机, 钟表&#10;&#10;描述已自动生成">
            <a:extLst>
              <a:ext uri="{FF2B5EF4-FFF2-40B4-BE49-F238E27FC236}">
                <a16:creationId xmlns:a16="http://schemas.microsoft.com/office/drawing/2014/main" id="{6A691DE0-898C-4256-9DEA-F9D1FBB90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514" y="147608"/>
            <a:ext cx="1905098" cy="1066855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400D999-E2F2-4E62-A8BB-8CFCB2062265}"/>
              </a:ext>
            </a:extLst>
          </p:cNvPr>
          <p:cNvSpPr txBox="1"/>
          <p:nvPr/>
        </p:nvSpPr>
        <p:spPr>
          <a:xfrm>
            <a:off x="791111" y="4767208"/>
            <a:ext cx="547612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Performance: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Background image;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Object managing ( Object Pool );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Multi-threads ( Pre-loading );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Pre-optimization is the root of evil.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98F19BF-4378-499E-9907-00A56FE0C51B}"/>
              </a:ext>
            </a:extLst>
          </p:cNvPr>
          <p:cNvSpPr txBox="1"/>
          <p:nvPr/>
        </p:nvSpPr>
        <p:spPr>
          <a:xfrm>
            <a:off x="791111" y="3144723"/>
            <a:ext cx="559941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Personal features: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Difficulty level ( more aspects );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Scoring system ( more options );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More enemy types ( proposed ).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87C58C2-0573-449D-AE8D-395D85D27DF8}"/>
              </a:ext>
            </a:extLst>
          </p:cNvPr>
          <p:cNvSpPr txBox="1"/>
          <p:nvPr/>
        </p:nvSpPr>
        <p:spPr>
          <a:xfrm>
            <a:off x="791111" y="1214463"/>
            <a:ext cx="658573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Similarity: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Source researching ( Image &amp; sounds );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Image construction ( Pixel conversion );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Image rotating;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Time intervals control.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33FB57-3CC5-447A-AC69-4D56944A01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234" y="1613488"/>
            <a:ext cx="2154494" cy="2237925"/>
          </a:xfrm>
          <a:prstGeom prst="rect">
            <a:avLst/>
          </a:prstGeom>
        </p:spPr>
      </p:pic>
      <p:pic>
        <p:nvPicPr>
          <p:cNvPr id="10" name="图片 9" descr="图片包含 户外, 飞行, 灯光, 夜晚&#10;&#10;描述已自动生成">
            <a:extLst>
              <a:ext uri="{FF2B5EF4-FFF2-40B4-BE49-F238E27FC236}">
                <a16:creationId xmlns:a16="http://schemas.microsoft.com/office/drawing/2014/main" id="{119723BA-973C-49AD-BD17-78527E545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117" y="1613487"/>
            <a:ext cx="2154495" cy="2237926"/>
          </a:xfrm>
          <a:prstGeom prst="rect">
            <a:avLst/>
          </a:prstGeom>
        </p:spPr>
      </p:pic>
      <p:pic>
        <p:nvPicPr>
          <p:cNvPr id="14" name="图片 13" descr="图片包含 游戏机, 钟表, 画&#10;&#10;描述已自动生成">
            <a:extLst>
              <a:ext uri="{FF2B5EF4-FFF2-40B4-BE49-F238E27FC236}">
                <a16:creationId xmlns:a16="http://schemas.microsoft.com/office/drawing/2014/main" id="{E698B3DE-4F8E-4DEA-8312-03C6587BC6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113" y="4286004"/>
            <a:ext cx="1739900" cy="1924050"/>
          </a:xfrm>
          <a:prstGeom prst="rect">
            <a:avLst/>
          </a:prstGeom>
        </p:spPr>
      </p:pic>
      <p:pic>
        <p:nvPicPr>
          <p:cNvPr id="16" name="图片 15" descr="图片包含 画, 游戏机&#10;&#10;描述已自动生成">
            <a:hlinkClick r:id="rId7"/>
            <a:extLst>
              <a:ext uri="{FF2B5EF4-FFF2-40B4-BE49-F238E27FC236}">
                <a16:creationId xmlns:a16="http://schemas.microsoft.com/office/drawing/2014/main" id="{72CFE4C0-9DD8-4D65-BE9A-EEE3A23D36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938941"/>
            <a:ext cx="3707545" cy="96164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B2C1056-E5A4-405F-85EC-53309E1F017C}"/>
              </a:ext>
            </a:extLst>
          </p:cNvPr>
          <p:cNvSpPr txBox="1"/>
          <p:nvPr/>
        </p:nvSpPr>
        <p:spPr>
          <a:xfrm>
            <a:off x="7035372" y="6087949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Game platform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4902614-0746-483E-A6BE-F82E56D84DB6}"/>
              </a:ext>
            </a:extLst>
          </p:cNvPr>
          <p:cNvSpPr txBox="1"/>
          <p:nvPr/>
        </p:nvSpPr>
        <p:spPr>
          <a:xfrm>
            <a:off x="10424916" y="6210054"/>
            <a:ext cx="1530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Object Pool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1725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FA3C5E4-927F-4B12-89DF-7E6B590AF8B4}"/>
              </a:ext>
            </a:extLst>
          </p:cNvPr>
          <p:cNvSpPr txBox="1"/>
          <p:nvPr/>
        </p:nvSpPr>
        <p:spPr>
          <a:xfrm>
            <a:off x="380018" y="250097"/>
            <a:ext cx="51372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400" b="1" dirty="0">
                <a:latin typeface="Arial" panose="020B0604020202020204" pitchFamily="34" charset="0"/>
                <a:cs typeface="Arial" panose="020B0604020202020204" pitchFamily="34" charset="0"/>
              </a:rPr>
              <a:t>Team Skills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3C51959-F8EC-4512-86F4-CC01AC985B08}"/>
              </a:ext>
            </a:extLst>
          </p:cNvPr>
          <p:cNvSpPr txBox="1"/>
          <p:nvPr/>
        </p:nvSpPr>
        <p:spPr>
          <a:xfrm>
            <a:off x="556098" y="1506260"/>
            <a:ext cx="716343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Game developing:</a:t>
            </a:r>
          </a:p>
          <a:p>
            <a:pPr algn="l"/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Kejia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developed games in Java and C;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Gurjyot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created Space Invaders style game;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Tajin programmed games in Java.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6CA3F2F-8504-4267-B9E8-283A944A2A0D}"/>
              </a:ext>
            </a:extLst>
          </p:cNvPr>
          <p:cNvSpPr txBox="1"/>
          <p:nvPr/>
        </p:nvSpPr>
        <p:spPr>
          <a:xfrm>
            <a:off x="556098" y="3155414"/>
            <a:ext cx="738582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Team working: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Tajin works in IT service;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Liam joined university Ice Hockey team;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Kejia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and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Gurjyot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worked in business company.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0DF2053-21A3-4217-881B-D695F0C5D5E4}"/>
              </a:ext>
            </a:extLst>
          </p:cNvPr>
          <p:cNvSpPr txBox="1"/>
          <p:nvPr/>
        </p:nvSpPr>
        <p:spPr>
          <a:xfrm>
            <a:off x="556098" y="4804568"/>
            <a:ext cx="675830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Interest in games:</a:t>
            </a:r>
          </a:p>
          <a:p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Space Invader;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Game resource collection.</a:t>
            </a:r>
          </a:p>
        </p:txBody>
      </p:sp>
      <p:pic>
        <p:nvPicPr>
          <p:cNvPr id="8" name="图片 7" descr="Bird">
            <a:extLst>
              <a:ext uri="{FF2B5EF4-FFF2-40B4-BE49-F238E27FC236}">
                <a16:creationId xmlns:a16="http://schemas.microsoft.com/office/drawing/2014/main" id="{8891A860-B6ED-4189-847F-C848F79E8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596" y="1701771"/>
            <a:ext cx="2115059" cy="1727229"/>
          </a:xfrm>
          <a:prstGeom prst="rect">
            <a:avLst/>
          </a:prstGeom>
        </p:spPr>
      </p:pic>
      <p:pic>
        <p:nvPicPr>
          <p:cNvPr id="9" name="图片 8" descr="Snake">
            <a:extLst>
              <a:ext uri="{FF2B5EF4-FFF2-40B4-BE49-F238E27FC236}">
                <a16:creationId xmlns:a16="http://schemas.microsoft.com/office/drawing/2014/main" id="{1BD33ABB-9A96-4723-893C-CE7B8D83C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2799" y="1701770"/>
            <a:ext cx="1794510" cy="1727229"/>
          </a:xfrm>
          <a:prstGeom prst="rect">
            <a:avLst/>
          </a:prstGeom>
        </p:spPr>
      </p:pic>
      <p:pic>
        <p:nvPicPr>
          <p:cNvPr id="11" name="图片 10" descr="Teamwork">
            <a:extLst>
              <a:ext uri="{FF2B5EF4-FFF2-40B4-BE49-F238E27FC236}">
                <a16:creationId xmlns:a16="http://schemas.microsoft.com/office/drawing/2014/main" id="{5DE262CF-9A9D-4564-B2D3-DDDA73AD1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1116" y="4433949"/>
            <a:ext cx="3286214" cy="2120968"/>
          </a:xfrm>
          <a:prstGeom prst="rect">
            <a:avLst/>
          </a:prstGeom>
        </p:spPr>
      </p:pic>
      <p:pic>
        <p:nvPicPr>
          <p:cNvPr id="12" name="图片 11" descr="图片包含 物体, 游戏机, 钟表&#10;&#10;描述已自动生成">
            <a:extLst>
              <a:ext uri="{FF2B5EF4-FFF2-40B4-BE49-F238E27FC236}">
                <a16:creationId xmlns:a16="http://schemas.microsoft.com/office/drawing/2014/main" id="{7B47EAA4-14FD-4243-A1B4-D24AAE265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011" y="101389"/>
            <a:ext cx="1905098" cy="1066855"/>
          </a:xfrm>
          <a:prstGeom prst="rect">
            <a:avLst/>
          </a:prstGeom>
        </p:spPr>
      </p:pic>
      <p:pic>
        <p:nvPicPr>
          <p:cNvPr id="15" name="图片 14" descr="图片包含 游戏机&#10;&#10;描述已自动生成">
            <a:extLst>
              <a:ext uri="{FF2B5EF4-FFF2-40B4-BE49-F238E27FC236}">
                <a16:creationId xmlns:a16="http://schemas.microsoft.com/office/drawing/2014/main" id="{538C95DF-9FD6-480C-BE50-9A8FD6E7E9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544" y="4931596"/>
            <a:ext cx="2455524" cy="162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51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922310-CE4B-487C-BEEC-DC167026A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92" y="0"/>
            <a:ext cx="10515600" cy="1325563"/>
          </a:xfrm>
        </p:spPr>
        <p:txBody>
          <a:bodyPr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 descr="图片包含 物体, 游戏机, 钟表, 屏幕&#10;&#10;描述已自动生成">
            <a:extLst>
              <a:ext uri="{FF2B5EF4-FFF2-40B4-BE49-F238E27FC236}">
                <a16:creationId xmlns:a16="http://schemas.microsoft.com/office/drawing/2014/main" id="{ECB1F4AE-A53A-4494-B6AB-AB952A1ED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691" y="129353"/>
            <a:ext cx="1905098" cy="106685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2B976A5-B0B8-48A1-B1A9-6218712A95BE}"/>
              </a:ext>
            </a:extLst>
          </p:cNvPr>
          <p:cNvSpPr txBox="1"/>
          <p:nvPr/>
        </p:nvSpPr>
        <p:spPr>
          <a:xfrm>
            <a:off x="733178" y="1797783"/>
            <a:ext cx="571169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Our team proposed to implement this game in C++ and rely on SFML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Have collected great amount of image and sound source already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Analysis have been done to address specific problems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Experience in developing games without reliance on game engines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Good at team working and communication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43C7DC6-99DE-44C7-BDFC-12DAFBC98106}"/>
              </a:ext>
            </a:extLst>
          </p:cNvPr>
          <p:cNvSpPr txBox="1"/>
          <p:nvPr/>
        </p:nvSpPr>
        <p:spPr>
          <a:xfrm>
            <a:off x="6720137" y="2551835"/>
            <a:ext cx="527707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for listening</a:t>
            </a:r>
          </a:p>
          <a:p>
            <a:pPr algn="ctr"/>
            <a:r>
              <a:rPr lang="en-US" altLang="zh-CN" sz="5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19419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903</TotalTime>
  <Words>277</Words>
  <Application>Microsoft Office PowerPoint</Application>
  <PresentationFormat>宽屏</PresentationFormat>
  <Paragraphs>92</Paragraphs>
  <Slides>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1" baseType="lpstr">
      <vt:lpstr>等线</vt:lpstr>
      <vt:lpstr>等线 Light</vt:lpstr>
      <vt:lpstr>Arial</vt:lpstr>
      <vt:lpstr>Office 主题​​</vt:lpstr>
      <vt:lpstr>PowerPoint 演示文稿</vt:lpstr>
      <vt:lpstr>Outline</vt:lpstr>
      <vt:lpstr>Team roles</vt:lpstr>
      <vt:lpstr>Proposed approach</vt:lpstr>
      <vt:lpstr>Technical analysis</vt:lpstr>
      <vt:lpstr>PowerPoint 演示文稿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Galaxian</dc:title>
  <dc:creator>吴 太佬</dc:creator>
  <cp:lastModifiedBy>吴 太佬</cp:lastModifiedBy>
  <cp:revision>411</cp:revision>
  <dcterms:created xsi:type="dcterms:W3CDTF">2019-10-17T19:09:38Z</dcterms:created>
  <dcterms:modified xsi:type="dcterms:W3CDTF">2019-10-22T11:30:17Z</dcterms:modified>
</cp:coreProperties>
</file>